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5" r:id="rId3"/>
    <p:sldId id="286" r:id="rId4"/>
    <p:sldId id="287" r:id="rId5"/>
    <p:sldId id="288" r:id="rId6"/>
    <p:sldId id="289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90" r:id="rId29"/>
    <p:sldId id="279" r:id="rId30"/>
    <p:sldId id="280" r:id="rId31"/>
    <p:sldId id="281" r:id="rId32"/>
    <p:sldId id="282" r:id="rId33"/>
    <p:sldId id="283" r:id="rId34"/>
    <p:sldId id="284" r:id="rId35"/>
    <p:sldId id="293" r:id="rId36"/>
    <p:sldId id="291" r:id="rId37"/>
    <p:sldId id="292" r:id="rId38"/>
    <p:sldId id="295" r:id="rId39"/>
    <p:sldId id="294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3" d="100"/>
          <a:sy n="63" d="100"/>
        </p:scale>
        <p:origin x="78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0B785-38B0-4782-9D6C-25C5E56185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C9F381-93CA-4F2C-A23C-5DD922396F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7AF02A-9F19-49DB-91FF-3A0539A373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38CAD-F685-4657-AF79-5E28F641A84C}" type="datetimeFigureOut">
              <a:rPr lang="en-IN" smtClean="0"/>
              <a:t>09-07-2020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54A430-402D-4578-BBBD-EB5A4F84AC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64623A-5763-4230-A2A5-6485F78E3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71C71A-BB88-4BA0-831B-EE8D29C3C7C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672180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970976-2F37-4EF5-AE8A-2D52E8537F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A90D21-6BD0-458B-9C14-360B57AAD9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959871-BE17-4366-83B0-A0D11CFD20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38CAD-F685-4657-AF79-5E28F641A84C}" type="datetimeFigureOut">
              <a:rPr lang="en-IN" smtClean="0"/>
              <a:t>09-07-2020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D2F74D-ECB1-460B-8DCA-860281609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70751E-C631-4362-97B1-21E160719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71C71A-BB88-4BA0-831B-EE8D29C3C7C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096527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9D4907C-04FD-4CF9-B6E5-C26126671F3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7CB47E-16C9-4C04-8CCF-31A5AFB149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A48A9A-91ED-4946-A909-CF51E8B6D9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38CAD-F685-4657-AF79-5E28F641A84C}" type="datetimeFigureOut">
              <a:rPr lang="en-IN" smtClean="0"/>
              <a:t>09-07-2020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E6B7D1-F9E1-4FBC-BAA6-53657DBC73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6AC4B3-20C1-4972-BDB2-324A8EFA0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71C71A-BB88-4BA0-831B-EE8D29C3C7C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314557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F2DFA5-421D-449D-858C-CBBA5397E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ABFF0B-4FE9-4EA6-B418-9462546927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519986-4644-4657-A56E-7CD4908664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38CAD-F685-4657-AF79-5E28F641A84C}" type="datetimeFigureOut">
              <a:rPr lang="en-IN" smtClean="0"/>
              <a:t>09-07-2020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965F38-9658-4151-AE5C-1E385909E1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D9A0CD-F096-43DC-A1B2-F38CF6E20E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71C71A-BB88-4BA0-831B-EE8D29C3C7C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949601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B290B-96C4-48E5-9E67-D469CCAFED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79540F-4157-4700-8D5B-82C190436B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A178BA-8936-4189-A200-164A65A4E1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38CAD-F685-4657-AF79-5E28F641A84C}" type="datetimeFigureOut">
              <a:rPr lang="en-IN" smtClean="0"/>
              <a:t>09-07-2020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590F0-32F4-4EAA-8237-FAED4946B8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320CA6-AE13-49EF-B36C-BFADE43CFA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71C71A-BB88-4BA0-831B-EE8D29C3C7C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353388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E8C9F0-217D-4138-BC08-E266E2054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F7FE71-3499-4D89-914E-C0B0907AB7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FEE1B4-FCA6-4B27-A497-995713F720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F3DFC7-7DCE-4E90-AB4C-BA2E40F25D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38CAD-F685-4657-AF79-5E28F641A84C}" type="datetimeFigureOut">
              <a:rPr lang="en-IN" smtClean="0"/>
              <a:t>09-07-2020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1FB6-CFED-4356-8679-AB0B065665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0C801B-04FC-4B76-96E7-5C0DAB912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71C71A-BB88-4BA0-831B-EE8D29C3C7C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652009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25BD6-DA42-421E-968E-0BBC2344A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047D4E-E6F3-46E9-B2CB-A6BD05CC66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F24D95-6BC4-4CF9-A236-CD80810772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F3A3854-E327-4F88-B27A-C9F807476C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FB9DA75-6255-47D8-A4B3-E7B50208029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AB3E92-8730-4A6C-AB37-627B57947A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38CAD-F685-4657-AF79-5E28F641A84C}" type="datetimeFigureOut">
              <a:rPr lang="en-IN" smtClean="0"/>
              <a:t>09-07-2020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C47FBBF-91FF-49ED-BCAD-7719DC4AFE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EED23B5-74ED-4CCD-A593-B786574DC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71C71A-BB88-4BA0-831B-EE8D29C3C7C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998313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8164B1-9221-42BA-A02A-9D24B0164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E9F858-BAEA-43BD-9962-C3E3919D33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38CAD-F685-4657-AF79-5E28F641A84C}" type="datetimeFigureOut">
              <a:rPr lang="en-IN" smtClean="0"/>
              <a:t>09-07-2020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C9630A-4738-4775-9D10-DD2E3E9224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69AD8C-4884-4D20-80E5-C74B56ADC0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71C71A-BB88-4BA0-831B-EE8D29C3C7C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984988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F71B512-3FD3-4D50-9484-B10E9830A2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38CAD-F685-4657-AF79-5E28F641A84C}" type="datetimeFigureOut">
              <a:rPr lang="en-IN" smtClean="0"/>
              <a:t>09-07-2020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BF4A1B0-2E55-4A69-A7F9-CE65FDFD7D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E78721-8ECF-47D3-BA2A-C803BB61F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71C71A-BB88-4BA0-831B-EE8D29C3C7C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818163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25F240-3D93-4871-959D-A881F99EBA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50D6A5-B6F2-4046-AB41-07E9577A1A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353DE2-6E2A-482D-8BDD-1004704198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0EE591-5979-4996-9BFF-8A7D9AA8F5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38CAD-F685-4657-AF79-5E28F641A84C}" type="datetimeFigureOut">
              <a:rPr lang="en-IN" smtClean="0"/>
              <a:t>09-07-2020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370DA6-CED8-4CE4-AB63-5DDA25E44C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656C6C-9466-40E4-8F00-DE5ABF30E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71C71A-BB88-4BA0-831B-EE8D29C3C7C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334895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ABE6E-4F4E-44DD-BD85-868B7D3F15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8F7225B-52E3-4284-A454-4ADCDA43126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7D0E91-526A-4587-B541-CEC8316B25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A4E159-981D-409E-94D6-105D02C89F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38CAD-F685-4657-AF79-5E28F641A84C}" type="datetimeFigureOut">
              <a:rPr lang="en-IN" smtClean="0"/>
              <a:t>09-07-2020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87665D-14B4-4E00-8D66-37DA38A662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9697AD-7282-4E8F-9F33-819648B21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71C71A-BB88-4BA0-831B-EE8D29C3C7C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359643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B856FF6-A8A1-4AEC-86F7-F5C66E39E8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EE379D-EAAD-4D5E-A832-76BB0B24C6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DDC8CB-DDAE-4136-BD60-922BD1126E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F38CAD-F685-4657-AF79-5E28F641A84C}" type="datetimeFigureOut">
              <a:rPr lang="en-IN" smtClean="0"/>
              <a:t>09-07-2020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44550C-D6FF-4F18-B7C0-1F7099D081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BA038F-6448-40B8-991E-CACC612000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71C71A-BB88-4BA0-831B-EE8D29C3C7C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547505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74B23C-866D-417C-82D0-E8088CEE139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SPARK_SQL</a:t>
            </a:r>
          </a:p>
        </p:txBody>
      </p:sp>
    </p:spTree>
    <p:extLst>
      <p:ext uri="{BB962C8B-B14F-4D97-AF65-F5344CB8AC3E}">
        <p14:creationId xmlns:p14="http://schemas.microsoft.com/office/powerpoint/2010/main" val="22073908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F91919-6168-442D-9EF4-0A508DB1F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2671445"/>
            <a:ext cx="10515600" cy="1325563"/>
          </a:xfrm>
        </p:spPr>
        <p:txBody>
          <a:bodyPr/>
          <a:lstStyle/>
          <a:p>
            <a:r>
              <a:rPr lang="en-US" dirty="0"/>
              <a:t>SPARK SQL DATASETS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993564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22AE17-CB7B-4F79-8042-0D86034D8E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0440" y="2265045"/>
            <a:ext cx="10515600" cy="1325563"/>
          </a:xfrm>
        </p:spPr>
        <p:txBody>
          <a:bodyPr/>
          <a:lstStyle/>
          <a:p>
            <a:r>
              <a:rPr lang="en-IN" dirty="0"/>
              <a:t>DATE FORMATTING</a:t>
            </a:r>
          </a:p>
        </p:txBody>
      </p:sp>
    </p:spTree>
    <p:extLst>
      <p:ext uri="{BB962C8B-B14F-4D97-AF65-F5344CB8AC3E}">
        <p14:creationId xmlns:p14="http://schemas.microsoft.com/office/powerpoint/2010/main" val="21085842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EFDCA30-0F55-4794-9044-C09EC78E27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6364"/>
            <a:ext cx="12192000" cy="4305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5893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A1A46CC-0063-4BE8-AC63-19ABCA6FEF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0426"/>
            <a:ext cx="12192000" cy="6457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104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8D9F0-A48D-4E98-B2C8-25B5C9294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Group By 2 Columns :: Level &amp; </a:t>
            </a:r>
            <a:r>
              <a:rPr lang="en-IN" dirty="0" err="1"/>
              <a:t>MOnth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221899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055373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BFC7A-A99B-4D4E-849D-EA31B779C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DATAFRAME API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61D79F-22C5-4A43-98A2-094A3A7B0E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/>
            <a:r>
              <a:rPr lang="en-US" b="0" i="0" dirty="0">
                <a:solidFill>
                  <a:srgbClr val="29303B"/>
                </a:solidFill>
                <a:effectLst/>
                <a:latin typeface="sf pro text"/>
              </a:rPr>
              <a:t> Java API in Sparke SQL called the data frame API.</a:t>
            </a:r>
          </a:p>
          <a:p>
            <a:pPr algn="l"/>
            <a:r>
              <a:rPr lang="en-US" b="0" i="0" dirty="0">
                <a:solidFill>
                  <a:srgbClr val="29303B"/>
                </a:solidFill>
                <a:effectLst/>
                <a:latin typeface="sf pro text"/>
              </a:rPr>
              <a:t>Till Now we have seen So Many SQL SYNTAX API But</a:t>
            </a:r>
          </a:p>
          <a:p>
            <a:pPr algn="l"/>
            <a:r>
              <a:rPr lang="en-US" b="0" i="0" dirty="0">
                <a:solidFill>
                  <a:srgbClr val="29303B"/>
                </a:solidFill>
                <a:effectLst/>
                <a:latin typeface="sf pro text"/>
              </a:rPr>
              <a:t>There is a pure Java API that can achieve exactly the same things so that you can go further with the Java API.</a:t>
            </a:r>
          </a:p>
          <a:p>
            <a:pPr algn="l"/>
            <a:endParaRPr lang="en-US" dirty="0">
              <a:solidFill>
                <a:srgbClr val="29303B"/>
              </a:solidFill>
              <a:latin typeface="sf pro text"/>
            </a:endParaRPr>
          </a:p>
          <a:p>
            <a:pPr algn="l"/>
            <a:r>
              <a:rPr lang="en-US" dirty="0">
                <a:solidFill>
                  <a:srgbClr val="29303B"/>
                </a:solidFill>
                <a:latin typeface="sf pro text"/>
              </a:rPr>
              <a:t>D</a:t>
            </a:r>
            <a:r>
              <a:rPr lang="en-US" b="0" i="0" dirty="0">
                <a:solidFill>
                  <a:srgbClr val="29303B"/>
                </a:solidFill>
                <a:effectLst/>
                <a:latin typeface="sf pro text"/>
              </a:rPr>
              <a:t>ata frame's is just a synonym for A data set of rows.</a:t>
            </a:r>
          </a:p>
          <a:p>
            <a:pPr algn="l"/>
            <a:r>
              <a:rPr lang="en-US" b="0" i="0" dirty="0">
                <a:solidFill>
                  <a:srgbClr val="29303B"/>
                </a:solidFill>
                <a:effectLst/>
                <a:latin typeface="sf pro text"/>
              </a:rPr>
              <a:t>They also now support data sets of regular Java object so I could create a class like customer and I </a:t>
            </a:r>
            <a:r>
              <a:rPr lang="en-US" b="0" i="0" u="sng" dirty="0">
                <a:solidFill>
                  <a:srgbClr val="007791"/>
                </a:solidFill>
                <a:effectLst/>
                <a:latin typeface="sf pro text"/>
              </a:rPr>
              <a:t>could get a data set of customers.</a:t>
            </a:r>
          </a:p>
          <a:p>
            <a:pPr algn="l"/>
            <a:endParaRPr lang="en-US" b="0" i="0" dirty="0">
              <a:solidFill>
                <a:srgbClr val="29303B"/>
              </a:solidFill>
              <a:effectLst/>
              <a:latin typeface="sf pro text"/>
            </a:endParaRPr>
          </a:p>
          <a:p>
            <a:pPr algn="l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19512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517E26-711D-4939-B7BE-C003F574B8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en-US" b="0" i="0" dirty="0">
                <a:solidFill>
                  <a:srgbClr val="29303B"/>
                </a:solidFill>
                <a:effectLst/>
                <a:latin typeface="sf pro text"/>
              </a:rPr>
              <a:t>Talking about data frame's them was specifically talking about data sets of rows but with data set you </a:t>
            </a:r>
            <a:r>
              <a:rPr lang="en-US" b="0" i="0" u="sng" dirty="0">
                <a:solidFill>
                  <a:srgbClr val="007791"/>
                </a:solidFill>
                <a:effectLst/>
                <a:latin typeface="sf pro text"/>
              </a:rPr>
              <a:t>can have data sets of anything data </a:t>
            </a:r>
            <a:r>
              <a:rPr lang="en-US" b="0" i="0" u="sng" dirty="0" err="1">
                <a:solidFill>
                  <a:srgbClr val="007791"/>
                </a:solidFill>
                <a:effectLst/>
                <a:latin typeface="sf pro text"/>
              </a:rPr>
              <a:t>e.g</a:t>
            </a:r>
            <a:r>
              <a:rPr lang="en-US" b="0" i="0" u="sng" dirty="0">
                <a:solidFill>
                  <a:srgbClr val="007791"/>
                </a:solidFill>
                <a:effectLst/>
                <a:latin typeface="sf pro text"/>
              </a:rPr>
              <a:t> :: sets of customers data sets of shopping carts or whatever.</a:t>
            </a:r>
          </a:p>
          <a:p>
            <a:pPr algn="l"/>
            <a:endParaRPr lang="en-US" u="sng" dirty="0">
              <a:solidFill>
                <a:srgbClr val="007791"/>
              </a:solidFill>
              <a:latin typeface="sf pro text"/>
            </a:endParaRPr>
          </a:p>
          <a:p>
            <a:pPr algn="l"/>
            <a:endParaRPr lang="en-US" b="0" i="0" u="sng" dirty="0">
              <a:solidFill>
                <a:srgbClr val="007791"/>
              </a:solidFill>
              <a:effectLst/>
              <a:latin typeface="sf pro text"/>
            </a:endParaRPr>
          </a:p>
          <a:p>
            <a:pPr algn="l"/>
            <a:r>
              <a:rPr lang="en-US" b="0" i="0" u="sng" dirty="0">
                <a:solidFill>
                  <a:srgbClr val="007791"/>
                </a:solidFill>
                <a:effectLst/>
                <a:latin typeface="sf pro text"/>
              </a:rPr>
              <a:t> traditional name for this </a:t>
            </a:r>
            <a:r>
              <a:rPr lang="en-US" b="0" i="0" u="sng" dirty="0" err="1">
                <a:solidFill>
                  <a:srgbClr val="007791"/>
                </a:solidFill>
                <a:effectLst/>
                <a:latin typeface="sf pro text"/>
              </a:rPr>
              <a:t>DataSet</a:t>
            </a:r>
            <a:r>
              <a:rPr lang="en-US" b="0" i="0" u="sng" dirty="0">
                <a:solidFill>
                  <a:srgbClr val="007791"/>
                </a:solidFill>
                <a:effectLst/>
                <a:latin typeface="sf pro text"/>
              </a:rPr>
              <a:t> API is the data frame API</a:t>
            </a:r>
          </a:p>
          <a:p>
            <a:pPr algn="l"/>
            <a:endParaRPr lang="en-US" b="0" i="0" u="sng" dirty="0">
              <a:solidFill>
                <a:srgbClr val="007791"/>
              </a:solidFill>
              <a:effectLst/>
              <a:latin typeface="sf pro text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382147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E3C45BB-1C38-4F73-BD4E-1840FCF5FE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1423987"/>
            <a:ext cx="9601200" cy="401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2798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651035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8D5EE7F-B118-45DB-B734-8E09E8D59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Overview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A817B7-85A2-4522-A715-7FFA28E6C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98009"/>
            <a:ext cx="12192000" cy="4603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1882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599DC8-1231-44FB-94FF-177E6E3F5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34565"/>
            <a:ext cx="10515600" cy="1325563"/>
          </a:xfrm>
        </p:spPr>
        <p:txBody>
          <a:bodyPr/>
          <a:lstStyle/>
          <a:p>
            <a:r>
              <a:rPr lang="en-IN" dirty="0"/>
              <a:t>USER DEFINED FUNCTION</a:t>
            </a:r>
          </a:p>
        </p:txBody>
      </p:sp>
    </p:spTree>
    <p:extLst>
      <p:ext uri="{BB962C8B-B14F-4D97-AF65-F5344CB8AC3E}">
        <p14:creationId xmlns:p14="http://schemas.microsoft.com/office/powerpoint/2010/main" val="16639918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FA3CE9-E4EE-4067-99AD-DC1C21163A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960" y="1513205"/>
            <a:ext cx="10515600" cy="1325563"/>
          </a:xfrm>
        </p:spPr>
        <p:txBody>
          <a:bodyPr/>
          <a:lstStyle/>
          <a:p>
            <a:r>
              <a:rPr lang="en-IN" dirty="0"/>
              <a:t>Lets ADD Some Extra Column in The dataset</a:t>
            </a:r>
          </a:p>
        </p:txBody>
      </p:sp>
    </p:spTree>
    <p:extLst>
      <p:ext uri="{BB962C8B-B14F-4D97-AF65-F5344CB8AC3E}">
        <p14:creationId xmlns:p14="http://schemas.microsoft.com/office/powerpoint/2010/main" val="29935478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F091C5-2B10-4719-B76D-CD8C3213FE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64485"/>
            <a:ext cx="10515600" cy="1325563"/>
          </a:xfrm>
        </p:spPr>
        <p:txBody>
          <a:bodyPr/>
          <a:lstStyle/>
          <a:p>
            <a:r>
              <a:rPr lang="en-IN" dirty="0"/>
              <a:t>Till 31</a:t>
            </a:r>
          </a:p>
        </p:txBody>
      </p:sp>
    </p:spTree>
    <p:extLst>
      <p:ext uri="{BB962C8B-B14F-4D97-AF65-F5344CB8AC3E}">
        <p14:creationId xmlns:p14="http://schemas.microsoft.com/office/powerpoint/2010/main" val="32877537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55537-1F5D-4680-9242-9F27EFC9CC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49525"/>
            <a:ext cx="10515600" cy="1325563"/>
          </a:xfrm>
        </p:spPr>
        <p:txBody>
          <a:bodyPr/>
          <a:lstStyle/>
          <a:p>
            <a:r>
              <a:rPr lang="en-IN" dirty="0"/>
              <a:t>PERFORMANCE</a:t>
            </a:r>
          </a:p>
        </p:txBody>
      </p:sp>
    </p:spTree>
    <p:extLst>
      <p:ext uri="{BB962C8B-B14F-4D97-AF65-F5344CB8AC3E}">
        <p14:creationId xmlns:p14="http://schemas.microsoft.com/office/powerpoint/2010/main" val="41315093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40A8434-DA38-460C-937F-975159AFAB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1440" y="3022585"/>
            <a:ext cx="12192000" cy="312930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CA8E92B-3168-4258-A455-DCA699A5F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2 Syntax To Do Same Thing :: Which is Better</a:t>
            </a:r>
          </a:p>
        </p:txBody>
      </p:sp>
    </p:spTree>
    <p:extLst>
      <p:ext uri="{BB962C8B-B14F-4D97-AF65-F5344CB8AC3E}">
        <p14:creationId xmlns:p14="http://schemas.microsoft.com/office/powerpoint/2010/main" val="29106607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E7CB4A8-4F93-4005-AD31-8AB4211CEC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90521"/>
            <a:ext cx="12192000" cy="5476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3720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7DD0F24-6E63-458F-ABE8-E15CD68D88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17176"/>
            <a:ext cx="12192000" cy="5423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8156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1B245B0-540F-4D50-A7AC-2CDF066DDB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8965"/>
            <a:ext cx="12192000" cy="6420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8191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5A95BC-69B5-4372-BB8F-67F1AB9729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Now run java version </a:t>
            </a:r>
          </a:p>
        </p:txBody>
      </p:sp>
    </p:spTree>
    <p:extLst>
      <p:ext uri="{BB962C8B-B14F-4D97-AF65-F5344CB8AC3E}">
        <p14:creationId xmlns:p14="http://schemas.microsoft.com/office/powerpoint/2010/main" val="3586257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B002154-6A5D-4164-9FBA-091130D1CF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7" y="328612"/>
            <a:ext cx="12087225" cy="6200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9621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4F4BED-19A0-4F82-9080-01205B6CD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SPARK SESSION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9CE0044-978C-44CD-AE91-0D653A7616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64672"/>
            <a:ext cx="12192000" cy="3128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4048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352333-8C81-41B7-92CC-7DE235DBF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240" y="2234565"/>
            <a:ext cx="10515600" cy="1325563"/>
          </a:xfrm>
        </p:spPr>
        <p:txBody>
          <a:bodyPr/>
          <a:lstStyle/>
          <a:p>
            <a:r>
              <a:rPr lang="en-IN" b="0" i="0" dirty="0">
                <a:solidFill>
                  <a:srgbClr val="14171C"/>
                </a:solidFill>
                <a:effectLst/>
                <a:latin typeface="sf pro text"/>
              </a:rPr>
              <a:t>- Setting</a:t>
            </a:r>
            <a:br>
              <a:rPr lang="en-IN" dirty="0"/>
            </a:br>
            <a:r>
              <a:rPr lang="en-IN" b="0" i="0" dirty="0" err="1">
                <a:solidFill>
                  <a:srgbClr val="14171C"/>
                </a:solidFill>
                <a:effectLst/>
                <a:latin typeface="sf pro text"/>
              </a:rPr>
              <a:t>spark.sql.shuffle.partitions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684682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29D707-6625-4E2F-B229-3339D78A7A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0" i="0" u="sng" dirty="0">
                <a:solidFill>
                  <a:srgbClr val="007791"/>
                </a:solidFill>
                <a:effectLst/>
                <a:latin typeface="sf pro text"/>
              </a:rPr>
              <a:t>problem when you have small jobs in Spark SQL.</a:t>
            </a:r>
          </a:p>
          <a:p>
            <a:pPr algn="l"/>
            <a:r>
              <a:rPr lang="en-US" b="0" i="0" dirty="0">
                <a:solidFill>
                  <a:srgbClr val="29303B"/>
                </a:solidFill>
                <a:effectLst/>
                <a:latin typeface="sf pro text"/>
              </a:rPr>
              <a:t>When grouping is going on </a:t>
            </a:r>
            <a:r>
              <a:rPr lang="en-US" b="0" i="0" dirty="0">
                <a:solidFill>
                  <a:srgbClr val="29303B"/>
                </a:solidFill>
                <a:effectLst/>
                <a:latin typeface="sf pro text"/>
                <a:sym typeface="Wingdings" panose="05000000000000000000" pitchFamily="2" charset="2"/>
              </a:rPr>
              <a:t> It </a:t>
            </a:r>
            <a:r>
              <a:rPr lang="en-US" b="0" i="0" dirty="0">
                <a:solidFill>
                  <a:srgbClr val="29303B"/>
                </a:solidFill>
                <a:effectLst/>
                <a:latin typeface="sf pro text"/>
              </a:rPr>
              <a:t>need to shuffle data around and </a:t>
            </a:r>
          </a:p>
          <a:p>
            <a:pPr algn="l"/>
            <a:r>
              <a:rPr lang="en-US" b="0" i="0" dirty="0">
                <a:solidFill>
                  <a:srgbClr val="29303B"/>
                </a:solidFill>
                <a:effectLst/>
                <a:latin typeface="sf pro text"/>
              </a:rPr>
              <a:t>in order to do the shuffle it's going to create some partitions of data.</a:t>
            </a:r>
          </a:p>
          <a:p>
            <a:pPr algn="l"/>
            <a:r>
              <a:rPr lang="en-US" b="0" i="0" dirty="0">
                <a:solidFill>
                  <a:srgbClr val="29303B"/>
                </a:solidFill>
                <a:effectLst/>
                <a:latin typeface="sf pro text"/>
              </a:rPr>
              <a:t>There's going to be a task assigned to that partition.</a:t>
            </a:r>
          </a:p>
          <a:p>
            <a:pPr algn="l"/>
            <a:r>
              <a:rPr lang="en-US" b="0" i="0" dirty="0">
                <a:solidFill>
                  <a:srgbClr val="29303B"/>
                </a:solidFill>
                <a:effectLst/>
                <a:latin typeface="sf pro text"/>
              </a:rPr>
              <a:t>SPARK SQL  needs to make a decision as to how many partitions to use and it simply works from a property value.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059813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97FA81A-1A42-4EB7-A09D-5C0189AD69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36289"/>
            <a:ext cx="12192000" cy="3585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5944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99E8C66-2A9D-4BA3-857C-78220BD9AA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1398"/>
            <a:ext cx="12192000" cy="5715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5949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B2C4B0B-D77B-4E58-B09C-E0F9F59CDF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1398"/>
            <a:ext cx="12192000" cy="5715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5282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7FCCB4C-2212-48BD-A7D6-843B616ED1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97446"/>
            <a:ext cx="12192000" cy="5263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9546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074356-ACA9-4FA5-AB58-F795567C0F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en-US" b="0" i="0" u="sng" dirty="0">
                <a:solidFill>
                  <a:srgbClr val="007791"/>
                </a:solidFill>
                <a:effectLst/>
                <a:latin typeface="sf pro text"/>
              </a:rPr>
              <a:t>And we know from our output table that we have five logging levels in 12 months so.</a:t>
            </a:r>
          </a:p>
          <a:p>
            <a:pPr algn="l"/>
            <a:r>
              <a:rPr lang="en-US" b="0" i="0" dirty="0">
                <a:solidFill>
                  <a:srgbClr val="29303B"/>
                </a:solidFill>
                <a:effectLst/>
                <a:latin typeface="sf pro text"/>
              </a:rPr>
              <a:t>So actually the results of the shuffle is going to be 60 individual keys in the output.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416845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74A3E6-96D2-4E55-A326-113BAB41FD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en-US" b="0" i="0" dirty="0">
                <a:solidFill>
                  <a:srgbClr val="29303B"/>
                </a:solidFill>
                <a:effectLst/>
                <a:latin typeface="sf pro text"/>
              </a:rPr>
              <a:t>So keep an eye out for this..</a:t>
            </a:r>
          </a:p>
          <a:p>
            <a:pPr algn="l"/>
            <a:r>
              <a:rPr lang="en-US" b="0" i="0" dirty="0">
                <a:solidFill>
                  <a:srgbClr val="29303B"/>
                </a:solidFill>
                <a:effectLst/>
                <a:latin typeface="sf pro text"/>
              </a:rPr>
              <a:t> if you're working in as SPARK SQL and you have a shuffle stage and the shuffle doesn't have a big output. </a:t>
            </a:r>
          </a:p>
          <a:p>
            <a:pPr algn="l"/>
            <a:r>
              <a:rPr lang="en-US" b="0" i="0" dirty="0">
                <a:solidFill>
                  <a:srgbClr val="29303B"/>
                </a:solidFill>
                <a:effectLst/>
                <a:latin typeface="sf pro text"/>
              </a:rPr>
              <a:t>DAG will show  that there’s </a:t>
            </a:r>
            <a:r>
              <a:rPr lang="en-US" b="0" i="0" u="sng" dirty="0">
                <a:solidFill>
                  <a:srgbClr val="007791"/>
                </a:solidFill>
                <a:effectLst/>
                <a:latin typeface="sf pro text"/>
              </a:rPr>
              <a:t>a lot of unused tasks then this is something you might want to configure.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2891158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3F5CA0-27F5-48B2-B128-DEA7A6A48F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61285"/>
            <a:ext cx="10515600" cy="1325563"/>
          </a:xfrm>
        </p:spPr>
        <p:txBody>
          <a:bodyPr/>
          <a:lstStyle/>
          <a:p>
            <a:r>
              <a:rPr lang="en-IN" sz="1800" dirty="0" err="1">
                <a:solidFill>
                  <a:srgbClr val="6A3E3E"/>
                </a:solidFill>
                <a:latin typeface="Consolas" panose="020B0609020204030204" pitchFamily="49" charset="0"/>
              </a:rPr>
              <a:t>spark</a:t>
            </a:r>
            <a:r>
              <a:rPr lang="en-IN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.conf</a:t>
            </a:r>
            <a:r>
              <a:rPr lang="en-IN" sz="1800" dirty="0">
                <a:solidFill>
                  <a:srgbClr val="000000"/>
                </a:solidFill>
                <a:latin typeface="Consolas" panose="020B0609020204030204" pitchFamily="49" charset="0"/>
              </a:rPr>
              <a:t>().set(</a:t>
            </a:r>
            <a:r>
              <a:rPr lang="en-IN" sz="1800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IN" sz="1800" dirty="0" err="1">
                <a:solidFill>
                  <a:srgbClr val="2A00FF"/>
                </a:solidFill>
                <a:latin typeface="Consolas" panose="020B0609020204030204" pitchFamily="49" charset="0"/>
              </a:rPr>
              <a:t>spark.sql.shuffle.partitions</a:t>
            </a:r>
            <a:r>
              <a:rPr lang="en-IN" sz="1800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IN" sz="1800" dirty="0">
                <a:solidFill>
                  <a:srgbClr val="000000"/>
                </a:solidFill>
                <a:latin typeface="Consolas" panose="020B0609020204030204" pitchFamily="49" charset="0"/>
              </a:rPr>
              <a:t>, 3);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490590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ABFA75D-C055-4AF6-8401-41ED6E331E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73093"/>
            <a:ext cx="12192000" cy="53118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781D631-6397-4645-97E2-C3F9D59D18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47001"/>
            <a:ext cx="12192000" cy="5563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2505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4F4BED-19A0-4F82-9080-01205B6CD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DATAFRAME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DD1AF75-310B-40DA-86D3-82FD25F638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8313"/>
            <a:ext cx="12192000" cy="4904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0889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844F2A1-A4F1-4E4F-9AC0-ACDF2FDE51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1687" y="1533525"/>
            <a:ext cx="8048625" cy="379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0510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923803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108F25F-2A32-43DB-AD46-51DD020307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75590"/>
            <a:ext cx="12192000" cy="270682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E1818F2F-46CD-410C-A983-51B6E6175D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Structured DATA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68029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B7B2A6-8DD2-4C01-88B0-AD0671B232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en-US" b="0" i="0" dirty="0">
                <a:solidFill>
                  <a:srgbClr val="29303B"/>
                </a:solidFill>
                <a:effectLst/>
                <a:latin typeface="sf pro text"/>
              </a:rPr>
              <a:t>So the data frame or data set API is a Java API that we can use to manipulate and query this structured </a:t>
            </a:r>
            <a:r>
              <a:rPr lang="en-US" b="0" i="0" u="sng" dirty="0">
                <a:solidFill>
                  <a:srgbClr val="007791"/>
                </a:solidFill>
                <a:effectLst/>
                <a:latin typeface="sf pro text"/>
              </a:rPr>
              <a:t>big data.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534126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D3F75D0-A04F-4797-82CD-189D1078F8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9959"/>
            <a:ext cx="12192000" cy="5578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2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1102</TotalTime>
  <Words>402</Words>
  <Application>Microsoft Office PowerPoint</Application>
  <PresentationFormat>Widescreen</PresentationFormat>
  <Paragraphs>38</Paragraphs>
  <Slides>39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5" baseType="lpstr">
      <vt:lpstr>Arial</vt:lpstr>
      <vt:lpstr>Calibri</vt:lpstr>
      <vt:lpstr>Calibri Light</vt:lpstr>
      <vt:lpstr>Consolas</vt:lpstr>
      <vt:lpstr>sf pro text</vt:lpstr>
      <vt:lpstr>Office Theme</vt:lpstr>
      <vt:lpstr>SPARK_SQL</vt:lpstr>
      <vt:lpstr>Overview</vt:lpstr>
      <vt:lpstr>SPARK SESSION</vt:lpstr>
      <vt:lpstr>DATAFRAME</vt:lpstr>
      <vt:lpstr>PowerPoint Presentation</vt:lpstr>
      <vt:lpstr>PowerPoint Presentation</vt:lpstr>
      <vt:lpstr>Structured DATA</vt:lpstr>
      <vt:lpstr>PowerPoint Presentation</vt:lpstr>
      <vt:lpstr>PowerPoint Presentation</vt:lpstr>
      <vt:lpstr>SPARK SQL DATASETS</vt:lpstr>
      <vt:lpstr>DATE FORMATTING</vt:lpstr>
      <vt:lpstr>PowerPoint Presentation</vt:lpstr>
      <vt:lpstr>PowerPoint Presentation</vt:lpstr>
      <vt:lpstr>Group By 2 Columns :: Level &amp; MOnth</vt:lpstr>
      <vt:lpstr>PowerPoint Presentation</vt:lpstr>
      <vt:lpstr>DATAFRAME API</vt:lpstr>
      <vt:lpstr>PowerPoint Presentation</vt:lpstr>
      <vt:lpstr>PowerPoint Presentation</vt:lpstr>
      <vt:lpstr>PowerPoint Presentation</vt:lpstr>
      <vt:lpstr>USER DEFINED FUNCTION</vt:lpstr>
      <vt:lpstr>Lets ADD Some Extra Column in The dataset</vt:lpstr>
      <vt:lpstr>Till 31</vt:lpstr>
      <vt:lpstr>PERFORMANCE</vt:lpstr>
      <vt:lpstr>2 Syntax To Do Same Thing :: Which is Better</vt:lpstr>
      <vt:lpstr>PowerPoint Presentation</vt:lpstr>
      <vt:lpstr>PowerPoint Presentation</vt:lpstr>
      <vt:lpstr>PowerPoint Presentation</vt:lpstr>
      <vt:lpstr>Now run java version </vt:lpstr>
      <vt:lpstr>PowerPoint Presentation</vt:lpstr>
      <vt:lpstr>- Setting spark.sql.shuffle.partitions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spark.conf().set("spark.sql.shuffle.partitions", 3);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SPARK_SQL</dc:title>
  <dc:creator>manish singh</dc:creator>
  <cp:lastModifiedBy>manish singh</cp:lastModifiedBy>
  <cp:revision>21</cp:revision>
  <dcterms:created xsi:type="dcterms:W3CDTF">2020-07-02T11:05:43Z</dcterms:created>
  <dcterms:modified xsi:type="dcterms:W3CDTF">2020-07-09T12:59:56Z</dcterms:modified>
</cp:coreProperties>
</file>